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6858000" cx="12192000"/>
  <p:notesSz cx="6400800" cy="86868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9">
          <p15:clr>
            <a:srgbClr val="A4A3A4"/>
          </p15:clr>
        </p15:guide>
        <p15:guide id="2" orient="horz" pos="3838">
          <p15:clr>
            <a:srgbClr val="A4A3A4"/>
          </p15:clr>
        </p15:guide>
        <p15:guide id="3" pos="3840">
          <p15:clr>
            <a:srgbClr val="A4A3A4"/>
          </p15:clr>
        </p15:guide>
        <p15:guide id="4" pos="3727">
          <p15:clr>
            <a:srgbClr val="A4A3A4"/>
          </p15:clr>
        </p15:guide>
        <p15:guide id="5" pos="3953">
          <p15:clr>
            <a:srgbClr val="A4A3A4"/>
          </p15:clr>
        </p15:guide>
        <p15:guide id="6" pos="4861">
          <p15:clr>
            <a:srgbClr val="A4A3A4"/>
          </p15:clr>
        </p15:guide>
        <p15:guide id="7" pos="5065">
          <p15:clr>
            <a:srgbClr val="A4A3A4"/>
          </p15:clr>
        </p15:guide>
        <p15:guide id="8" pos="7106">
          <p15:clr>
            <a:srgbClr val="A4A3A4"/>
          </p15:clr>
        </p15:guide>
        <p15:guide id="9" pos="2819">
          <p15:clr>
            <a:srgbClr val="A4A3A4"/>
          </p15:clr>
        </p15:guide>
        <p15:guide id="10" pos="2615">
          <p15:clr>
            <a:srgbClr val="A4A3A4"/>
          </p15:clr>
        </p15:guide>
        <p15:guide id="11" pos="574">
          <p15:clr>
            <a:srgbClr val="A4A3A4"/>
          </p15:clr>
        </p15:guide>
        <p15:guide id="12" orient="horz" pos="709">
          <p15:clr>
            <a:srgbClr val="A4A3A4"/>
          </p15:clr>
        </p15:guide>
        <p15:guide id="13" orient="horz" pos="41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9" orient="horz"/>
        <p:guide pos="3838" orient="horz"/>
        <p:guide pos="3840"/>
        <p:guide pos="3727"/>
        <p:guide pos="3953"/>
        <p:guide pos="4861"/>
        <p:guide pos="5065"/>
        <p:guide pos="7106"/>
        <p:guide pos="2819"/>
        <p:guide pos="2615"/>
        <p:guide pos="574"/>
        <p:guide pos="709" orient="horz"/>
        <p:guide pos="411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773363" cy="433388"/>
          </a:xfrm>
          <a:prstGeom prst="rect">
            <a:avLst/>
          </a:prstGeom>
          <a:noFill/>
          <a:ln>
            <a:noFill/>
          </a:ln>
        </p:spPr>
        <p:txBody>
          <a:bodyPr anchorCtr="0" anchor="t" bIns="43100" lIns="86200" spcFirstLastPara="1" rIns="86200" wrap="square" tIns="431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625850" y="0"/>
            <a:ext cx="2773363" cy="433388"/>
          </a:xfrm>
          <a:prstGeom prst="rect">
            <a:avLst/>
          </a:prstGeom>
          <a:noFill/>
          <a:ln>
            <a:noFill/>
          </a:ln>
        </p:spPr>
        <p:txBody>
          <a:bodyPr anchorCtr="0" anchor="t" bIns="43100" lIns="86200" spcFirstLastPara="1" rIns="86200" wrap="square" tIns="431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07975" y="652463"/>
            <a:ext cx="5786438" cy="325596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39763" y="4125913"/>
            <a:ext cx="5121275" cy="3908425"/>
          </a:xfrm>
          <a:prstGeom prst="rect">
            <a:avLst/>
          </a:prstGeom>
          <a:noFill/>
          <a:ln>
            <a:noFill/>
          </a:ln>
        </p:spPr>
        <p:txBody>
          <a:bodyPr anchorCtr="0" anchor="t" bIns="43100" lIns="86200" spcFirstLastPara="1" rIns="86200" wrap="square" tIns="431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251825"/>
            <a:ext cx="2773363" cy="433388"/>
          </a:xfrm>
          <a:prstGeom prst="rect">
            <a:avLst/>
          </a:prstGeom>
          <a:noFill/>
          <a:ln>
            <a:noFill/>
          </a:ln>
        </p:spPr>
        <p:txBody>
          <a:bodyPr anchorCtr="0" anchor="b" bIns="43100" lIns="86200" spcFirstLastPara="1" rIns="86200" wrap="square" tIns="431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625850" y="8251825"/>
            <a:ext cx="2773363" cy="433388"/>
          </a:xfrm>
          <a:prstGeom prst="rect">
            <a:avLst/>
          </a:prstGeom>
          <a:noFill/>
          <a:ln>
            <a:noFill/>
          </a:ln>
        </p:spPr>
        <p:txBody>
          <a:bodyPr anchorCtr="0" anchor="b" bIns="43100" lIns="86200" spcFirstLastPara="1" rIns="86200" wrap="square" tIns="431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39763" y="4125913"/>
            <a:ext cx="5121275" cy="3908425"/>
          </a:xfrm>
          <a:prstGeom prst="rect">
            <a:avLst/>
          </a:prstGeom>
        </p:spPr>
        <p:txBody>
          <a:bodyPr anchorCtr="0" anchor="t" bIns="43100" lIns="86200" spcFirstLastPara="1" rIns="86200" wrap="square" tIns="431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Welcome to our fourth meeting (half time meeting)</a:t>
            </a:r>
            <a:endParaRPr/>
          </a:p>
        </p:txBody>
      </p:sp>
      <p:sp>
        <p:nvSpPr>
          <p:cNvPr id="53" name="Google Shape;53;p1:notes"/>
          <p:cNvSpPr/>
          <p:nvPr>
            <p:ph idx="2" type="sldImg"/>
          </p:nvPr>
        </p:nvSpPr>
        <p:spPr>
          <a:xfrm>
            <a:off x="307975" y="652463"/>
            <a:ext cx="5786438" cy="325596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00c3490b39_0_9:notes"/>
          <p:cNvSpPr txBox="1"/>
          <p:nvPr>
            <p:ph idx="1" type="body"/>
          </p:nvPr>
        </p:nvSpPr>
        <p:spPr>
          <a:xfrm>
            <a:off x="639763" y="4125913"/>
            <a:ext cx="5121300" cy="3908400"/>
          </a:xfrm>
          <a:prstGeom prst="rect">
            <a:avLst/>
          </a:prstGeom>
        </p:spPr>
        <p:txBody>
          <a:bodyPr anchorCtr="0" anchor="t" bIns="43100" lIns="86200" spcFirstLastPara="1" rIns="86200" wrap="square" tIns="431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Halftime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I worked a lot on implementing the federation and rewriting some of timos code to make it more compatible with a federated learning scenario.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g200c3490b39_0_9:notes"/>
          <p:cNvSpPr/>
          <p:nvPr>
            <p:ph idx="2" type="sldImg"/>
          </p:nvPr>
        </p:nvSpPr>
        <p:spPr>
          <a:xfrm>
            <a:off x="307975" y="652463"/>
            <a:ext cx="5786400" cy="3255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b6639aa5c9_0_17:notes"/>
          <p:cNvSpPr txBox="1"/>
          <p:nvPr>
            <p:ph idx="1" type="body"/>
          </p:nvPr>
        </p:nvSpPr>
        <p:spPr>
          <a:xfrm>
            <a:off x="639763" y="4125913"/>
            <a:ext cx="5121300" cy="3908400"/>
          </a:xfrm>
          <a:prstGeom prst="rect">
            <a:avLst/>
          </a:prstGeom>
        </p:spPr>
        <p:txBody>
          <a:bodyPr anchorCtr="0" anchor="t" bIns="43100" lIns="86200" spcFirstLastPara="1" rIns="86200" wrap="square" tIns="431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As we said this is simply the </a:t>
            </a:r>
            <a:endParaRPr sz="1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1b6639aa5c9_0_17:notes"/>
          <p:cNvSpPr/>
          <p:nvPr>
            <p:ph idx="2" type="sldImg"/>
          </p:nvPr>
        </p:nvSpPr>
        <p:spPr>
          <a:xfrm>
            <a:off x="307975" y="652463"/>
            <a:ext cx="5786400" cy="3255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64500815e_0_11:notes"/>
          <p:cNvSpPr txBox="1"/>
          <p:nvPr>
            <p:ph idx="1" type="body"/>
          </p:nvPr>
        </p:nvSpPr>
        <p:spPr>
          <a:xfrm>
            <a:off x="639763" y="4125913"/>
            <a:ext cx="5121300" cy="3908400"/>
          </a:xfrm>
          <a:prstGeom prst="rect">
            <a:avLst/>
          </a:prstGeom>
        </p:spPr>
        <p:txBody>
          <a:bodyPr anchorCtr="0" anchor="t" bIns="43100" lIns="86200" spcFirstLastPara="1" rIns="86200" wrap="square" tIns="431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As we said this is simply the </a:t>
            </a:r>
            <a:endParaRPr sz="1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2064500815e_0_11:notes"/>
          <p:cNvSpPr/>
          <p:nvPr>
            <p:ph idx="2" type="sldImg"/>
          </p:nvPr>
        </p:nvSpPr>
        <p:spPr>
          <a:xfrm>
            <a:off x="307975" y="652463"/>
            <a:ext cx="5786400" cy="3255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280b29f73c_0_0:notes"/>
          <p:cNvSpPr txBox="1"/>
          <p:nvPr>
            <p:ph idx="1" type="body"/>
          </p:nvPr>
        </p:nvSpPr>
        <p:spPr>
          <a:xfrm>
            <a:off x="639763" y="4125913"/>
            <a:ext cx="5121300" cy="3908400"/>
          </a:xfrm>
          <a:prstGeom prst="rect">
            <a:avLst/>
          </a:prstGeom>
        </p:spPr>
        <p:txBody>
          <a:bodyPr anchorCtr="0" anchor="t" bIns="43100" lIns="86200" spcFirstLastPara="1" rIns="86200" wrap="square" tIns="431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2280b29f73c_0_0:notes"/>
          <p:cNvSpPr/>
          <p:nvPr>
            <p:ph idx="2" type="sldImg"/>
          </p:nvPr>
        </p:nvSpPr>
        <p:spPr>
          <a:xfrm>
            <a:off x="307975" y="652463"/>
            <a:ext cx="5786400" cy="3255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911225" y="1989138"/>
            <a:ext cx="1036955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9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911225" y="3429000"/>
            <a:ext cx="1036955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/>
            </a:lvl1pPr>
            <a:lvl2pPr lvl="1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lvl="3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5pPr>
            <a:lvl6pPr lvl="5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lvl="6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lvl="7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lvl="8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/>
        </p:txBody>
      </p:sp>
      <p:cxnSp>
        <p:nvCxnSpPr>
          <p:cNvPr id="18" name="Google Shape;18;p2"/>
          <p:cNvCxnSpPr/>
          <p:nvPr/>
        </p:nvCxnSpPr>
        <p:spPr>
          <a:xfrm>
            <a:off x="0" y="1125538"/>
            <a:ext cx="12192000" cy="0"/>
          </a:xfrm>
          <a:prstGeom prst="straightConnector1">
            <a:avLst/>
          </a:prstGeom>
          <a:noFill/>
          <a:ln cap="flat" cmpd="sng" w="15875">
            <a:solidFill>
              <a:srgbClr val="A3AD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" name="Google Shape;19;p2"/>
          <p:cNvSpPr txBox="1"/>
          <p:nvPr/>
        </p:nvSpPr>
        <p:spPr>
          <a:xfrm>
            <a:off x="911225" y="852488"/>
            <a:ext cx="7332663" cy="2270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University Division/Office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zh_logo_e_pos_grau_1mm" id="20" name="Google Shape;2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344" y="142875"/>
            <a:ext cx="2027238" cy="684213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/>
          <p:nvPr>
            <p:ph idx="10" type="dt"/>
          </p:nvPr>
        </p:nvSpPr>
        <p:spPr>
          <a:xfrm>
            <a:off x="911225" y="6524625"/>
            <a:ext cx="1246716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1" type="ftr"/>
          </p:nvPr>
        </p:nvSpPr>
        <p:spPr>
          <a:xfrm>
            <a:off x="2255308" y="6524625"/>
            <a:ext cx="7008284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2" type="sldNum"/>
          </p:nvPr>
        </p:nvSpPr>
        <p:spPr>
          <a:xfrm>
            <a:off x="10452484" y="6524625"/>
            <a:ext cx="828291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253">
          <p15:clr>
            <a:srgbClr val="9FCC3B"/>
          </p15:clr>
        </p15:guide>
        <p15:guide id="2" orient="horz" pos="2160">
          <p15:clr>
            <a:srgbClr val="9FCC3B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apitel">
  <p:cSld name="Kapitel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3ADB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 txBox="1"/>
          <p:nvPr>
            <p:ph type="title"/>
          </p:nvPr>
        </p:nvSpPr>
        <p:spPr>
          <a:xfrm>
            <a:off x="911225" y="188913"/>
            <a:ext cx="10369550" cy="6117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911225" y="188913"/>
            <a:ext cx="10369550" cy="6117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911225" y="1125539"/>
            <a:ext cx="10369550" cy="4967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1pPr>
            <a:lvl2pPr indent="-342900" lvl="1" marL="9144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indent="-342900" lvl="3" marL="18288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5pPr>
            <a:lvl6pPr indent="-342900" lvl="5" marL="2743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indent="-342900" lvl="6" marL="32004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indent="-342900" lvl="7" marL="36576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indent="-342900" lvl="8" marL="41148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911225" y="6524625"/>
            <a:ext cx="1246716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2255308" y="6524625"/>
            <a:ext cx="7008284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10452484" y="6524625"/>
            <a:ext cx="828291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Spalten">
  <p:cSld name="2 Spalte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911225" y="188913"/>
            <a:ext cx="10369550" cy="6117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911225" y="1125539"/>
            <a:ext cx="5005388" cy="4967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1pPr>
            <a:lvl2pPr indent="-342900" lvl="1" marL="9144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indent="-342900" lvl="3" marL="18288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5pPr>
            <a:lvl6pPr indent="-342900" lvl="5" marL="2743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indent="-342900" lvl="6" marL="32004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indent="-342900" lvl="7" marL="36576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indent="-342900" lvl="8" marL="41148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291040" y="1125539"/>
            <a:ext cx="5005388" cy="4967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1pPr>
            <a:lvl2pPr indent="-342900" lvl="1" marL="9144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3pPr>
            <a:lvl4pPr indent="-342900" lvl="3" marL="18288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5pPr>
            <a:lvl6pPr indent="-342900" lvl="5" marL="27432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6pPr>
            <a:lvl7pPr indent="-342900" lvl="6" marL="32004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7pPr>
            <a:lvl8pPr indent="-342900" lvl="7" marL="36576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8pPr>
            <a:lvl9pPr indent="-342900" lvl="8" marL="4114800" algn="l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911225" y="6524625"/>
            <a:ext cx="1246716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2255308" y="6524625"/>
            <a:ext cx="7008284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10452484" y="6524625"/>
            <a:ext cx="828291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" showMasterSp="0">
  <p:cSld name="Bild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>
            <p:ph idx="2" type="pic"/>
          </p:nvPr>
        </p:nvSpPr>
        <p:spPr>
          <a:xfrm>
            <a:off x="192089" y="188912"/>
            <a:ext cx="11807824" cy="648017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121">
          <p15:clr>
            <a:srgbClr val="9FCC3B"/>
          </p15:clr>
        </p15:guide>
        <p15:guide id="2" pos="7559">
          <p15:clr>
            <a:srgbClr val="9FCC3B"/>
          </p15:clr>
        </p15:guide>
        <p15:guide id="3" orient="horz" pos="119">
          <p15:clr>
            <a:srgbClr val="9FCC3B"/>
          </p15:clr>
        </p15:guide>
        <p15:guide id="4" orient="horz" pos="4201">
          <p15:clr>
            <a:srgbClr val="9FCC3B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r Titel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911225" y="188913"/>
            <a:ext cx="10369550" cy="6117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911225" y="6524625"/>
            <a:ext cx="1246716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2255308" y="6524625"/>
            <a:ext cx="7008284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10452484" y="6524625"/>
            <a:ext cx="828291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er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idx="10" type="dt"/>
          </p:nvPr>
        </p:nvSpPr>
        <p:spPr>
          <a:xfrm>
            <a:off x="911225" y="6524625"/>
            <a:ext cx="1246716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1" type="ftr"/>
          </p:nvPr>
        </p:nvSpPr>
        <p:spPr>
          <a:xfrm>
            <a:off x="2255308" y="6524625"/>
            <a:ext cx="7008284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10452484" y="6524625"/>
            <a:ext cx="828291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11225" y="188913"/>
            <a:ext cx="10369550" cy="6117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28A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911225" y="1125539"/>
            <a:ext cx="10369550" cy="4967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6550" lvl="2" marL="13716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6550" lvl="3" marL="18288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6550" lvl="4" marL="22860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6550" lvl="5" marL="2743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6550" lvl="6" marL="32004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6550" lvl="7" marL="36576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6550" lvl="8" marL="41148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911225" y="6524625"/>
            <a:ext cx="1246716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255308" y="6524625"/>
            <a:ext cx="7008284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0452484" y="6524625"/>
            <a:ext cx="828291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74">
          <p15:clr>
            <a:srgbClr val="F26B43"/>
          </p15:clr>
        </p15:guide>
        <p15:guide id="2" pos="7106">
          <p15:clr>
            <a:srgbClr val="F26B43"/>
          </p15:clr>
        </p15:guide>
        <p15:guide id="3" orient="horz" pos="119">
          <p15:clr>
            <a:srgbClr val="F26B43"/>
          </p15:clr>
        </p15:guide>
        <p15:guide id="4" orient="horz" pos="4110">
          <p15:clr>
            <a:srgbClr val="F26B43"/>
          </p15:clr>
        </p15:guide>
        <p15:guide id="5" pos="3840">
          <p15:clr>
            <a:srgbClr val="F26B43"/>
          </p15:clr>
        </p15:guide>
        <p15:guide id="6" pos="3953">
          <p15:clr>
            <a:srgbClr val="5ACBF0"/>
          </p15:clr>
        </p15:guide>
        <p15:guide id="7" pos="3727">
          <p15:clr>
            <a:srgbClr val="5ACBF0"/>
          </p15:clr>
        </p15:guide>
        <p15:guide id="8" pos="2615">
          <p15:clr>
            <a:srgbClr val="5ACBF0"/>
          </p15:clr>
        </p15:guide>
        <p15:guide id="9" pos="2819">
          <p15:clr>
            <a:srgbClr val="5ACBF0"/>
          </p15:clr>
        </p15:guide>
        <p15:guide id="10" pos="4861">
          <p15:clr>
            <a:srgbClr val="5ACBF0"/>
          </p15:clr>
        </p15:guide>
        <p15:guide id="11" pos="5065">
          <p15:clr>
            <a:srgbClr val="5ACBF0"/>
          </p15:clr>
        </p15:guide>
        <p15:guide id="12" orient="horz" pos="709">
          <p15:clr>
            <a:srgbClr val="F26B43"/>
          </p15:clr>
        </p15:guide>
        <p15:guide id="13" orient="horz" pos="38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ctrTitle"/>
          </p:nvPr>
        </p:nvSpPr>
        <p:spPr>
          <a:xfrm>
            <a:off x="911225" y="1989138"/>
            <a:ext cx="1036955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FedRL for IT Sec 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Meeting 05</a:t>
            </a:r>
            <a:endParaRPr/>
          </a:p>
        </p:txBody>
      </p:sp>
      <p:sp>
        <p:nvSpPr>
          <p:cNvPr id="56" name="Google Shape;56;p9"/>
          <p:cNvSpPr txBox="1"/>
          <p:nvPr>
            <p:ph idx="1" type="subTitle"/>
          </p:nvPr>
        </p:nvSpPr>
        <p:spPr>
          <a:xfrm>
            <a:off x="911225" y="3429000"/>
            <a:ext cx="1036955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/>
              <a:t>28.02.2023</a:t>
            </a:r>
            <a:endParaRPr/>
          </a:p>
          <a:p>
            <a:pPr indent="0" lvl="0" marL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/>
              <a:t>Jan Kreischer</a:t>
            </a:r>
            <a:endParaRPr/>
          </a:p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10452484" y="6524625"/>
            <a:ext cx="828291" cy="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911225" y="6524625"/>
            <a:ext cx="12468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14.02.2023</a:t>
            </a:r>
            <a:endParaRPr/>
          </a:p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2255308" y="6524625"/>
            <a:ext cx="70083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Jan Kreischer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9850"/>
            <a:ext cx="11887201" cy="28383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" name="Google Shape;65;p10"/>
          <p:cNvCxnSpPr/>
          <p:nvPr/>
        </p:nvCxnSpPr>
        <p:spPr>
          <a:xfrm>
            <a:off x="8231175" y="2061600"/>
            <a:ext cx="20700" cy="27348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6" name="Google Shape;66;p10"/>
          <p:cNvSpPr txBox="1"/>
          <p:nvPr/>
        </p:nvSpPr>
        <p:spPr>
          <a:xfrm>
            <a:off x="7557825" y="1394250"/>
            <a:ext cx="136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(28.03.2023)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Now</a:t>
            </a:r>
            <a:endParaRPr/>
          </a:p>
        </p:txBody>
      </p:sp>
      <p:sp>
        <p:nvSpPr>
          <p:cNvPr id="67" name="Google Shape;67;p10"/>
          <p:cNvSpPr txBox="1"/>
          <p:nvPr>
            <p:ph idx="4294967295" type="sldNum"/>
          </p:nvPr>
        </p:nvSpPr>
        <p:spPr>
          <a:xfrm>
            <a:off x="10452484" y="6524625"/>
            <a:ext cx="8283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10"/>
          <p:cNvSpPr txBox="1"/>
          <p:nvPr>
            <p:ph idx="4294967295" type="dt"/>
          </p:nvPr>
        </p:nvSpPr>
        <p:spPr>
          <a:xfrm>
            <a:off x="911225" y="6524625"/>
            <a:ext cx="12468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14.02.2023</a:t>
            </a:r>
            <a:endParaRPr/>
          </a:p>
        </p:txBody>
      </p:sp>
      <p:sp>
        <p:nvSpPr>
          <p:cNvPr id="69" name="Google Shape;69;p10"/>
          <p:cNvSpPr txBox="1"/>
          <p:nvPr>
            <p:ph idx="4294967295" type="ftr"/>
          </p:nvPr>
        </p:nvSpPr>
        <p:spPr>
          <a:xfrm>
            <a:off x="2255308" y="6524625"/>
            <a:ext cx="70083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Jan Kreischer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/>
          <p:nvPr>
            <p:ph type="title"/>
          </p:nvPr>
        </p:nvSpPr>
        <p:spPr>
          <a:xfrm>
            <a:off x="911225" y="819688"/>
            <a:ext cx="10369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0" lang="en-US">
                <a:solidFill>
                  <a:schemeClr val="dk1"/>
                </a:solidFill>
              </a:rPr>
              <a:t>RPi Cluster Setup</a:t>
            </a:r>
            <a:endParaRPr b="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3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911225" y="1699125"/>
            <a:ext cx="10369500" cy="43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850"/>
          </a:p>
          <a:p>
            <a:pPr indent="0" lvl="0" marL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/>
          </a:p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10452484" y="6524625"/>
            <a:ext cx="8283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" name="Google Shape;77;p11"/>
          <p:cNvSpPr txBox="1"/>
          <p:nvPr>
            <p:ph idx="10" type="dt"/>
          </p:nvPr>
        </p:nvSpPr>
        <p:spPr>
          <a:xfrm>
            <a:off x="911225" y="6524625"/>
            <a:ext cx="12468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14.02.2023</a:t>
            </a:r>
            <a:endParaRPr/>
          </a:p>
        </p:txBody>
      </p:sp>
      <p:sp>
        <p:nvSpPr>
          <p:cNvPr id="78" name="Google Shape;78;p11"/>
          <p:cNvSpPr txBox="1"/>
          <p:nvPr>
            <p:ph idx="11" type="ftr"/>
          </p:nvPr>
        </p:nvSpPr>
        <p:spPr>
          <a:xfrm>
            <a:off x="2255308" y="6524625"/>
            <a:ext cx="70083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Jan Kreischer</a:t>
            </a:r>
            <a:endParaRPr/>
          </a:p>
        </p:txBody>
      </p:sp>
      <p:pic>
        <p:nvPicPr>
          <p:cNvPr id="79" name="Google Shape;7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050" y="1518262"/>
            <a:ext cx="6340700" cy="475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/>
          <p:nvPr>
            <p:ph type="title"/>
          </p:nvPr>
        </p:nvSpPr>
        <p:spPr>
          <a:xfrm>
            <a:off x="911225" y="819688"/>
            <a:ext cx="10369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0" lang="en-US">
                <a:solidFill>
                  <a:schemeClr val="dk1"/>
                </a:solidFill>
              </a:rPr>
              <a:t>Implementing Prototype 2</a:t>
            </a:r>
            <a:endParaRPr b="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3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2"/>
          <p:cNvSpPr txBox="1"/>
          <p:nvPr>
            <p:ph idx="1" type="body"/>
          </p:nvPr>
        </p:nvSpPr>
        <p:spPr>
          <a:xfrm>
            <a:off x="911225" y="1699125"/>
            <a:ext cx="10369500" cy="43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Running the training on a set of 5 Raspberry Pis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/>
              <a:t>IBM Federated Learning</a:t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/>
              <a:t>PySyft</a:t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/>
              <a:t>Pytorch Distributed</a:t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/>
              <a:t>Model exchange via Sockets</a:t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/>
              <a:t>SCP ot .pt files</a:t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850"/>
          </a:p>
          <a:p>
            <a:pPr indent="0" lvl="0" marL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/>
          </a:p>
        </p:txBody>
      </p:sp>
      <p:sp>
        <p:nvSpPr>
          <p:cNvPr id="86" name="Google Shape;86;p12"/>
          <p:cNvSpPr txBox="1"/>
          <p:nvPr>
            <p:ph idx="12" type="sldNum"/>
          </p:nvPr>
        </p:nvSpPr>
        <p:spPr>
          <a:xfrm>
            <a:off x="10452484" y="6524625"/>
            <a:ext cx="8283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12"/>
          <p:cNvSpPr txBox="1"/>
          <p:nvPr>
            <p:ph idx="10" type="dt"/>
          </p:nvPr>
        </p:nvSpPr>
        <p:spPr>
          <a:xfrm>
            <a:off x="911225" y="6524625"/>
            <a:ext cx="12468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14.02.2023</a:t>
            </a:r>
            <a:endParaRPr/>
          </a:p>
        </p:txBody>
      </p:sp>
      <p:sp>
        <p:nvSpPr>
          <p:cNvPr id="88" name="Google Shape;88;p12"/>
          <p:cNvSpPr txBox="1"/>
          <p:nvPr>
            <p:ph idx="11" type="ftr"/>
          </p:nvPr>
        </p:nvSpPr>
        <p:spPr>
          <a:xfrm>
            <a:off x="2255308" y="6524625"/>
            <a:ext cx="70083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Jan Kreischer</a:t>
            </a:r>
            <a:endParaRPr/>
          </a:p>
        </p:txBody>
      </p:sp>
      <p:cxnSp>
        <p:nvCxnSpPr>
          <p:cNvPr id="89" name="Google Shape;89;p12"/>
          <p:cNvCxnSpPr/>
          <p:nvPr/>
        </p:nvCxnSpPr>
        <p:spPr>
          <a:xfrm flipH="1">
            <a:off x="1436600" y="2663500"/>
            <a:ext cx="10500" cy="1961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0" name="Google Shape;90;p12"/>
          <p:cNvSpPr txBox="1"/>
          <p:nvPr/>
        </p:nvSpPr>
        <p:spPr>
          <a:xfrm rot="-5400000">
            <a:off x="545075" y="3457225"/>
            <a:ext cx="113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complexity</a:t>
            </a:r>
            <a:endParaRPr/>
          </a:p>
        </p:txBody>
      </p:sp>
      <p:grpSp>
        <p:nvGrpSpPr>
          <p:cNvPr id="91" name="Google Shape;91;p12"/>
          <p:cNvGrpSpPr/>
          <p:nvPr/>
        </p:nvGrpSpPr>
        <p:grpSpPr>
          <a:xfrm>
            <a:off x="4475175" y="2511100"/>
            <a:ext cx="2816300" cy="1108200"/>
            <a:chOff x="4475175" y="2511100"/>
            <a:chExt cx="2816300" cy="1108200"/>
          </a:xfrm>
        </p:grpSpPr>
        <p:sp>
          <p:nvSpPr>
            <p:cNvPr id="92" name="Google Shape;92;p12"/>
            <p:cNvSpPr txBox="1"/>
            <p:nvPr/>
          </p:nvSpPr>
          <p:spPr>
            <a:xfrm>
              <a:off x="4475175" y="2511100"/>
              <a:ext cx="6840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/>
                <a:t>}</a:t>
              </a:r>
              <a:endParaRPr sz="6000"/>
            </a:p>
          </p:txBody>
        </p:sp>
        <p:sp>
          <p:nvSpPr>
            <p:cNvPr id="93" name="Google Shape;93;p12"/>
            <p:cNvSpPr txBox="1"/>
            <p:nvPr/>
          </p:nvSpPr>
          <p:spPr>
            <a:xfrm>
              <a:off x="4900475" y="2925675"/>
              <a:ext cx="2391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maybe for prototype 03</a:t>
              </a:r>
              <a:endParaRPr/>
            </a:p>
          </p:txBody>
        </p:sp>
      </p:grpSp>
      <p:grpSp>
        <p:nvGrpSpPr>
          <p:cNvPr id="94" name="Google Shape;94;p12"/>
          <p:cNvGrpSpPr/>
          <p:nvPr/>
        </p:nvGrpSpPr>
        <p:grpSpPr>
          <a:xfrm>
            <a:off x="4475175" y="3693950"/>
            <a:ext cx="2561000" cy="1108200"/>
            <a:chOff x="4475175" y="3693950"/>
            <a:chExt cx="2561000" cy="1108200"/>
          </a:xfrm>
        </p:grpSpPr>
        <p:sp>
          <p:nvSpPr>
            <p:cNvPr id="95" name="Google Shape;95;p12"/>
            <p:cNvSpPr txBox="1"/>
            <p:nvPr/>
          </p:nvSpPr>
          <p:spPr>
            <a:xfrm>
              <a:off x="4475175" y="3693950"/>
              <a:ext cx="6840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/>
                <a:t>}</a:t>
              </a:r>
              <a:endParaRPr sz="6000"/>
            </a:p>
          </p:txBody>
        </p:sp>
        <p:sp>
          <p:nvSpPr>
            <p:cNvPr id="96" name="Google Shape;96;p12"/>
            <p:cNvSpPr txBox="1"/>
            <p:nvPr/>
          </p:nvSpPr>
          <p:spPr>
            <a:xfrm>
              <a:off x="4900475" y="4124150"/>
              <a:ext cx="2135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suitable for prototype 02</a:t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title"/>
          </p:nvPr>
        </p:nvSpPr>
        <p:spPr>
          <a:xfrm>
            <a:off x="911225" y="819688"/>
            <a:ext cx="103695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6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0" lang="en-US">
                <a:solidFill>
                  <a:schemeClr val="dk1"/>
                </a:solidFill>
              </a:rPr>
              <a:t>Things that did not go as planned</a:t>
            </a:r>
            <a:endParaRPr b="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3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3"/>
          <p:cNvSpPr txBox="1"/>
          <p:nvPr>
            <p:ph idx="12" type="sldNum"/>
          </p:nvPr>
        </p:nvSpPr>
        <p:spPr>
          <a:xfrm>
            <a:off x="10452484" y="6524625"/>
            <a:ext cx="8283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3"/>
          <p:cNvSpPr txBox="1"/>
          <p:nvPr>
            <p:ph idx="10" type="dt"/>
          </p:nvPr>
        </p:nvSpPr>
        <p:spPr>
          <a:xfrm>
            <a:off x="911225" y="6524625"/>
            <a:ext cx="12468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14.02.2023</a:t>
            </a:r>
            <a:endParaRPr/>
          </a:p>
        </p:txBody>
      </p:sp>
      <p:sp>
        <p:nvSpPr>
          <p:cNvPr id="104" name="Google Shape;104;p13"/>
          <p:cNvSpPr txBox="1"/>
          <p:nvPr>
            <p:ph idx="11" type="ftr"/>
          </p:nvPr>
        </p:nvSpPr>
        <p:spPr>
          <a:xfrm>
            <a:off x="2255308" y="6524625"/>
            <a:ext cx="70083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Jan Kreischer</a:t>
            </a:r>
            <a:endParaRPr/>
          </a:p>
        </p:txBody>
      </p:sp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3925" y="1434065"/>
            <a:ext cx="3911050" cy="4923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ZH">
  <a:themeElements>
    <a:clrScheme name="UZH">
      <a:dk1>
        <a:srgbClr val="000000"/>
      </a:dk1>
      <a:lt1>
        <a:srgbClr val="FFFFFF"/>
      </a:lt1>
      <a:dk2>
        <a:srgbClr val="DADEE2"/>
      </a:dk2>
      <a:lt2>
        <a:srgbClr val="FEDC00"/>
      </a:lt2>
      <a:accent1>
        <a:srgbClr val="0028A5"/>
      </a:accent1>
      <a:accent2>
        <a:srgbClr val="A3ADB7"/>
      </a:accent2>
      <a:accent3>
        <a:srgbClr val="DC6027"/>
      </a:accent3>
      <a:accent4>
        <a:srgbClr val="0B82A0"/>
      </a:accent4>
      <a:accent5>
        <a:srgbClr val="2A7F60"/>
      </a:accent5>
      <a:accent6>
        <a:srgbClr val="91C34A"/>
      </a:accent6>
      <a:hlink>
        <a:srgbClr val="DC6027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